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258e86a2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8e86a2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25a732620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5a732620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25a732620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a732620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25a732620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a732620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270a1055c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70a1055c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270a1055cb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0a1055c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278e28edf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78e28edf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26c3a18dd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c3a18dd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26c3a18dd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c3a18dd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26c3a18dd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6c3a18dd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26c3a18dd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6c3a18dd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26c3a18dd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c3a18dd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26c3a18dd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c3a18dd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26c3a18dd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c3a18dd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26c3a18dd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c3a18dd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4975"/>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9600">
                <a:solidFill>
                  <a:srgbClr val="990000"/>
                </a:solidFill>
              </a:rPr>
              <a:t>Red </a:t>
            </a:r>
            <a:r>
              <a:rPr lang="es" sz="9600">
                <a:solidFill>
                  <a:srgbClr val="000000"/>
                </a:solidFill>
              </a:rPr>
              <a:t>Smile</a:t>
            </a:r>
            <a:endParaRPr sz="9600">
              <a:solidFill>
                <a:srgbClr val="000000"/>
              </a:solidFill>
            </a:endParaRPr>
          </a:p>
        </p:txBody>
      </p:sp>
      <p:sp>
        <p:nvSpPr>
          <p:cNvPr id="55" name="Google Shape;55;p13"/>
          <p:cNvSpPr txBox="1"/>
          <p:nvPr>
            <p:ph idx="1" type="subTitle"/>
          </p:nvPr>
        </p:nvSpPr>
        <p:spPr>
          <a:xfrm>
            <a:off x="338600" y="23186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3000">
                <a:solidFill>
                  <a:srgbClr val="999999"/>
                </a:solidFill>
              </a:rPr>
              <a:t>Definició i Planificació Àgil de Producte</a:t>
            </a:r>
            <a:endParaRPr sz="3000">
              <a:solidFill>
                <a:srgbClr val="999999"/>
              </a:solidFill>
            </a:endParaRPr>
          </a:p>
          <a:p>
            <a:pPr indent="0" lvl="0" marL="0" rtl="0" algn="ctr">
              <a:spcBef>
                <a:spcPts val="0"/>
              </a:spcBef>
              <a:spcAft>
                <a:spcPts val="0"/>
              </a:spcAft>
              <a:buNone/>
            </a:pPr>
            <a:r>
              <a:t/>
            </a:r>
            <a:endParaRPr/>
          </a:p>
        </p:txBody>
      </p:sp>
      <p:sp>
        <p:nvSpPr>
          <p:cNvPr id="56" name="Google Shape;56;p13"/>
          <p:cNvSpPr txBox="1"/>
          <p:nvPr/>
        </p:nvSpPr>
        <p:spPr>
          <a:xfrm>
            <a:off x="481850" y="4332175"/>
            <a:ext cx="8091900" cy="18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Manel Álex García | </a:t>
            </a:r>
            <a:r>
              <a:rPr lang="es"/>
              <a:t>Jacobo Moral | Daniel Pérez | </a:t>
            </a:r>
            <a:r>
              <a:rPr lang="es">
                <a:solidFill>
                  <a:schemeClr val="dk1"/>
                </a:solidFill>
              </a:rPr>
              <a:t>Ferran Ramírez | Rafa Ramírez | </a:t>
            </a:r>
            <a:r>
              <a:rPr lang="es"/>
              <a:t>Álex Sánchez </a:t>
            </a:r>
            <a:endParaRPr/>
          </a:p>
        </p:txBody>
      </p:sp>
      <p:sp>
        <p:nvSpPr>
          <p:cNvPr id="57" name="Google Shape;57;p13"/>
          <p:cNvSpPr txBox="1"/>
          <p:nvPr>
            <p:ph idx="1" type="subTitle"/>
          </p:nvPr>
        </p:nvSpPr>
        <p:spPr>
          <a:xfrm>
            <a:off x="1736525" y="1693450"/>
            <a:ext cx="5487300" cy="4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000000"/>
                </a:solidFill>
              </a:rPr>
              <a:t>Dirigit a: Centres mèdics i Organitzacions de lleure</a:t>
            </a:r>
            <a:endParaRPr sz="14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descr="73-planning-poker_22-1024x720.jpg" id="116" name="Google Shape;116;p22"/>
          <p:cNvPicPr preferRelativeResize="0"/>
          <p:nvPr/>
        </p:nvPicPr>
        <p:blipFill>
          <a:blip r:embed="rId3">
            <a:alphaModFix/>
          </a:blip>
          <a:stretch>
            <a:fillRect/>
          </a:stretch>
        </p:blipFill>
        <p:spPr>
          <a:xfrm>
            <a:off x="741050" y="2579650"/>
            <a:ext cx="3692700" cy="2596424"/>
          </a:xfrm>
          <a:prstGeom prst="rect">
            <a:avLst/>
          </a:prstGeom>
          <a:noFill/>
          <a:ln>
            <a:noFill/>
          </a:ln>
        </p:spPr>
      </p:pic>
      <p:sp>
        <p:nvSpPr>
          <p:cNvPr id="117" name="Google Shape;117;p2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Planning Poker</a:t>
            </a:r>
            <a:endParaRPr/>
          </a:p>
        </p:txBody>
      </p:sp>
      <p:sp>
        <p:nvSpPr>
          <p:cNvPr id="118" name="Google Shape;118;p22"/>
          <p:cNvSpPr txBox="1"/>
          <p:nvPr>
            <p:ph idx="1" type="body"/>
          </p:nvPr>
        </p:nvSpPr>
        <p:spPr>
          <a:xfrm>
            <a:off x="645000" y="1060550"/>
            <a:ext cx="3446700" cy="2843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Per tal de fer una estimació de l’esforç de la història, hem utilitzat la tècnica </a:t>
            </a:r>
            <a:r>
              <a:rPr i="1" lang="es"/>
              <a:t>Planning Poker, </a:t>
            </a:r>
            <a:r>
              <a:rPr lang="es"/>
              <a:t>que consisteix en un càlcul mitjançant el consens de tot l’equip.</a:t>
            </a:r>
            <a:endParaRPr/>
          </a:p>
        </p:txBody>
      </p:sp>
      <p:pic>
        <p:nvPicPr>
          <p:cNvPr descr="IMG_20170928_170437.jpg" id="119" name="Google Shape;119;p22"/>
          <p:cNvPicPr preferRelativeResize="0"/>
          <p:nvPr/>
        </p:nvPicPr>
        <p:blipFill>
          <a:blip r:embed="rId4">
            <a:alphaModFix/>
          </a:blip>
          <a:stretch>
            <a:fillRect/>
          </a:stretch>
        </p:blipFill>
        <p:spPr>
          <a:xfrm>
            <a:off x="5004650" y="216420"/>
            <a:ext cx="3446650" cy="45955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1" type="body"/>
          </p:nvPr>
        </p:nvSpPr>
        <p:spPr>
          <a:xfrm>
            <a:off x="607600" y="1063350"/>
            <a:ext cx="37077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solidFill>
                  <a:srgbClr val="666666"/>
                </a:solidFill>
              </a:rPr>
              <a:t>En un principi la majoria dels integrants de l’equip hem coincidit pel que fa a l’assignació del pes de cada tasca, tot i que en algunes de les feines hem trobat que teníem una percepció molt diferent de les hores a invertir, fins que posant en comú les nostres idees hem arribat a un punt en comú, així com expliquem a les següents diapositives.</a:t>
            </a:r>
            <a:endParaRPr sz="1600">
              <a:solidFill>
                <a:srgbClr val="666666"/>
              </a:solidFill>
            </a:endParaRPr>
          </a:p>
          <a:p>
            <a:pPr indent="0" lvl="0" marL="0" rtl="0" algn="just">
              <a:spcBef>
                <a:spcPts val="0"/>
              </a:spcBef>
              <a:spcAft>
                <a:spcPts val="1600"/>
              </a:spcAft>
              <a:buNone/>
            </a:pPr>
            <a:r>
              <a:t/>
            </a:r>
            <a:endParaRPr sz="1600">
              <a:solidFill>
                <a:srgbClr val="666666"/>
              </a:solidFill>
            </a:endParaRPr>
          </a:p>
        </p:txBody>
      </p:sp>
      <p:sp>
        <p:nvSpPr>
          <p:cNvPr id="125" name="Google Shape;125;p2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Planning Poker</a:t>
            </a:r>
            <a:endParaRPr/>
          </a:p>
        </p:txBody>
      </p:sp>
      <p:pic>
        <p:nvPicPr>
          <p:cNvPr descr="IMG_20170928_170427.jpg" id="126" name="Google Shape;126;p23"/>
          <p:cNvPicPr preferRelativeResize="0"/>
          <p:nvPr/>
        </p:nvPicPr>
        <p:blipFill>
          <a:blip r:embed="rId3">
            <a:alphaModFix/>
          </a:blip>
          <a:stretch>
            <a:fillRect/>
          </a:stretch>
        </p:blipFill>
        <p:spPr>
          <a:xfrm>
            <a:off x="4977875" y="243825"/>
            <a:ext cx="3446650" cy="45955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311700" y="1152475"/>
            <a:ext cx="5748600" cy="1673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666666"/>
                </a:solidFill>
              </a:rPr>
              <a:t>Quan estàvem discutint el pes a assignar a la feina “Filtrar per camp”, vam ser un parell de nosaltres els quals vam assignar una puntuació molt baixa (de 2), pel fet que no vam tenir en compte el fet que </a:t>
            </a:r>
            <a:r>
              <a:rPr i="1" lang="es">
                <a:solidFill>
                  <a:srgbClr val="666666"/>
                </a:solidFill>
              </a:rPr>
              <a:t>filtrar per camp</a:t>
            </a:r>
            <a:r>
              <a:rPr lang="es">
                <a:solidFill>
                  <a:srgbClr val="666666"/>
                </a:solidFill>
              </a:rPr>
              <a:t> no tan sols requeria el formulari que l’usuari veuria.</a:t>
            </a:r>
            <a:endParaRPr/>
          </a:p>
        </p:txBody>
      </p:sp>
      <p:sp>
        <p:nvSpPr>
          <p:cNvPr id="132" name="Google Shape;132;p24"/>
          <p:cNvSpPr txBox="1"/>
          <p:nvPr>
            <p:ph type="title"/>
          </p:nvPr>
        </p:nvSpPr>
        <p:spPr>
          <a:xfrm>
            <a:off x="311700" y="22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Planning Poker</a:t>
            </a:r>
            <a:endParaRPr/>
          </a:p>
        </p:txBody>
      </p:sp>
      <p:sp>
        <p:nvSpPr>
          <p:cNvPr id="133" name="Google Shape;133;p24"/>
          <p:cNvSpPr txBox="1"/>
          <p:nvPr/>
        </p:nvSpPr>
        <p:spPr>
          <a:xfrm>
            <a:off x="311700" y="3091525"/>
            <a:ext cx="5748600" cy="1964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666666"/>
                </a:solidFill>
              </a:rPr>
              <a:t>També requeria diverses funcionalitats les quals permetrien que el filtrat fos complet i eficient, el qual va ser el motiu de la resta de membres de l’equip, els quals van assignar la puntuació de 5, que és la que vam deixar finalment.</a:t>
            </a:r>
            <a:endParaRPr sz="1800">
              <a:solidFill>
                <a:srgbClr val="666666"/>
              </a:solidFill>
            </a:endParaRPr>
          </a:p>
          <a:p>
            <a:pPr indent="0" lvl="0" marL="0" rtl="0" algn="just">
              <a:spcBef>
                <a:spcPts val="0"/>
              </a:spcBef>
              <a:spcAft>
                <a:spcPts val="0"/>
              </a:spcAft>
              <a:buNone/>
            </a:pPr>
            <a:r>
              <a:t/>
            </a:r>
            <a:endParaRPr sz="1800"/>
          </a:p>
        </p:txBody>
      </p:sp>
      <p:pic>
        <p:nvPicPr>
          <p:cNvPr descr="IMG-20171006-WA0008.jpg" id="134" name="Google Shape;134;p24"/>
          <p:cNvPicPr preferRelativeResize="0"/>
          <p:nvPr/>
        </p:nvPicPr>
        <p:blipFill>
          <a:blip r:embed="rId3">
            <a:alphaModFix/>
          </a:blip>
          <a:stretch>
            <a:fillRect/>
          </a:stretch>
        </p:blipFill>
        <p:spPr>
          <a:xfrm>
            <a:off x="6294076" y="314447"/>
            <a:ext cx="2538225" cy="45146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idx="1" type="body"/>
          </p:nvPr>
        </p:nvSpPr>
        <p:spPr>
          <a:xfrm>
            <a:off x="357900" y="873050"/>
            <a:ext cx="5502600" cy="209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666666"/>
                </a:solidFill>
              </a:rPr>
              <a:t>Un fet similar a l’anterior ens va succeir en assignar el pes a les tasques “enviar consulta” i “respondre notificació”, ja que tot i que ja havíem discutit la manera com aquestes operacions funcionarien, a l’hora de decidir el temps a dedicar en cadascuna d’aquestes vam tenir una gran diferència pel que fa als resultats. Un de nosaltres va creure convenient assignar-li una puntuació de 2, pel fet que imaginava que la programació d’un simple formulari no seria gaire costosa, però se li va rebatre fàcilment l’argument en recordar que aquest sistema de contacte seria com una espècie de xat. </a:t>
            </a:r>
            <a:endParaRPr sz="1200">
              <a:solidFill>
                <a:srgbClr val="666666"/>
              </a:solidFill>
            </a:endParaRPr>
          </a:p>
        </p:txBody>
      </p:sp>
      <p:sp>
        <p:nvSpPr>
          <p:cNvPr id="140" name="Google Shape;140;p25"/>
          <p:cNvSpPr txBox="1"/>
          <p:nvPr>
            <p:ph type="title"/>
          </p:nvPr>
        </p:nvSpPr>
        <p:spPr>
          <a:xfrm>
            <a:off x="311700" y="188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Planning Poker</a:t>
            </a:r>
            <a:endParaRPr/>
          </a:p>
        </p:txBody>
      </p:sp>
      <p:sp>
        <p:nvSpPr>
          <p:cNvPr id="141" name="Google Shape;141;p25"/>
          <p:cNvSpPr txBox="1"/>
          <p:nvPr/>
        </p:nvSpPr>
        <p:spPr>
          <a:xfrm>
            <a:off x="357900" y="2851175"/>
            <a:ext cx="5179200" cy="1311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200">
                <a:solidFill>
                  <a:srgbClr val="666666"/>
                </a:solidFill>
              </a:rPr>
              <a:t>Uns altres dos companys van assignar una puntuació de 5 punts, però els altres dos, que tenien assignada una puntuació de 3, van convèncer a la resta explicant que no seria cap mena de xat molt complex, ni per a grans comunicacions, sinó que l’única finalitat d’aquestes funcions de contacte eren per enviar pocs missatges entre dos centres mèdics, no pas mantenir grans conversacions regulars. De manera que l’estimació final acordada va ser de 3 per a ambdues tasques.</a:t>
            </a:r>
            <a:endParaRPr sz="1200">
              <a:solidFill>
                <a:srgbClr val="666666"/>
              </a:solidFill>
            </a:endParaRPr>
          </a:p>
        </p:txBody>
      </p:sp>
      <p:pic>
        <p:nvPicPr>
          <p:cNvPr descr="IMG-20171006-WA0007.jpg" id="142" name="Google Shape;142;p25"/>
          <p:cNvPicPr preferRelativeResize="0"/>
          <p:nvPr/>
        </p:nvPicPr>
        <p:blipFill>
          <a:blip r:embed="rId3">
            <a:alphaModFix/>
          </a:blip>
          <a:stretch>
            <a:fillRect/>
          </a:stretch>
        </p:blipFill>
        <p:spPr>
          <a:xfrm>
            <a:off x="6201825" y="367929"/>
            <a:ext cx="2478076" cy="44076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2164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Releases planning</a:t>
            </a:r>
            <a:endParaRPr/>
          </a:p>
        </p:txBody>
      </p:sp>
      <p:sp>
        <p:nvSpPr>
          <p:cNvPr id="148" name="Google Shape;148;p26"/>
          <p:cNvSpPr txBox="1"/>
          <p:nvPr/>
        </p:nvSpPr>
        <p:spPr>
          <a:xfrm>
            <a:off x="1241525" y="848250"/>
            <a:ext cx="1716300" cy="448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Release</a:t>
            </a:r>
            <a:endParaRPr b="1"/>
          </a:p>
        </p:txBody>
      </p:sp>
      <p:sp>
        <p:nvSpPr>
          <p:cNvPr id="149" name="Google Shape;149;p26"/>
          <p:cNvSpPr txBox="1"/>
          <p:nvPr/>
        </p:nvSpPr>
        <p:spPr>
          <a:xfrm>
            <a:off x="1241525" y="1296740"/>
            <a:ext cx="1716300" cy="357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Release 1</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s" sz="1200"/>
              <a:t>Total punts: 33</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Mida equip: 6</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Velocitat estimada: 12</a:t>
            </a:r>
            <a:endParaRPr sz="1200"/>
          </a:p>
          <a:p>
            <a:pPr indent="0" lvl="0" marL="0" rtl="0" algn="l">
              <a:spcBef>
                <a:spcPts val="0"/>
              </a:spcBef>
              <a:spcAft>
                <a:spcPts val="0"/>
              </a:spcAft>
              <a:buNone/>
            </a:pPr>
            <a:r>
              <a:rPr lang="es" sz="1200"/>
              <a:t>punts/setmana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Número Sprints: 3</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Temps estimat:</a:t>
            </a:r>
            <a:endParaRPr sz="1200"/>
          </a:p>
          <a:p>
            <a:pPr indent="0" lvl="0" marL="0" rtl="0" algn="l">
              <a:spcBef>
                <a:spcPts val="0"/>
              </a:spcBef>
              <a:spcAft>
                <a:spcPts val="0"/>
              </a:spcAft>
              <a:buNone/>
            </a:pPr>
            <a:r>
              <a:rPr lang="es" sz="1200"/>
              <a:t>3 setmanes</a:t>
            </a:r>
            <a:endParaRPr sz="1200"/>
          </a:p>
        </p:txBody>
      </p:sp>
      <p:sp>
        <p:nvSpPr>
          <p:cNvPr id="150" name="Google Shape;150;p26"/>
          <p:cNvSpPr txBox="1"/>
          <p:nvPr/>
        </p:nvSpPr>
        <p:spPr>
          <a:xfrm>
            <a:off x="5215398" y="848250"/>
            <a:ext cx="1991400" cy="448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Històries d’usuari</a:t>
            </a:r>
            <a:endParaRPr b="1"/>
          </a:p>
        </p:txBody>
      </p:sp>
      <p:sp>
        <p:nvSpPr>
          <p:cNvPr id="151" name="Google Shape;151;p26"/>
          <p:cNvSpPr txBox="1"/>
          <p:nvPr/>
        </p:nvSpPr>
        <p:spPr>
          <a:xfrm>
            <a:off x="5215323" y="1492339"/>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Filtrar per text</a:t>
            </a:r>
            <a:endParaRPr sz="1200"/>
          </a:p>
        </p:txBody>
      </p:sp>
      <p:sp>
        <p:nvSpPr>
          <p:cNvPr id="152" name="Google Shape;152;p26"/>
          <p:cNvSpPr txBox="1"/>
          <p:nvPr/>
        </p:nvSpPr>
        <p:spPr>
          <a:xfrm>
            <a:off x="5215323" y="1699137"/>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Filtrar per camp</a:t>
            </a:r>
            <a:endParaRPr sz="1200"/>
          </a:p>
        </p:txBody>
      </p:sp>
      <p:sp>
        <p:nvSpPr>
          <p:cNvPr id="153" name="Google Shape;153;p26"/>
          <p:cNvSpPr txBox="1"/>
          <p:nvPr/>
        </p:nvSpPr>
        <p:spPr>
          <a:xfrm>
            <a:off x="5215323" y="1905935"/>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Observar característiques</a:t>
            </a:r>
            <a:endParaRPr sz="1200"/>
          </a:p>
        </p:txBody>
      </p:sp>
      <p:sp>
        <p:nvSpPr>
          <p:cNvPr id="154" name="Google Shape;154;p26"/>
          <p:cNvSpPr txBox="1"/>
          <p:nvPr/>
        </p:nvSpPr>
        <p:spPr>
          <a:xfrm>
            <a:off x="7206675" y="848250"/>
            <a:ext cx="709200" cy="448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Punts</a:t>
            </a:r>
            <a:endParaRPr b="1"/>
          </a:p>
        </p:txBody>
      </p:sp>
      <p:sp>
        <p:nvSpPr>
          <p:cNvPr id="155" name="Google Shape;155;p26"/>
          <p:cNvSpPr txBox="1"/>
          <p:nvPr/>
        </p:nvSpPr>
        <p:spPr>
          <a:xfrm>
            <a:off x="7206600" y="1492342"/>
            <a:ext cx="7092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3</a:t>
            </a:r>
            <a:endParaRPr sz="1200"/>
          </a:p>
        </p:txBody>
      </p:sp>
      <p:sp>
        <p:nvSpPr>
          <p:cNvPr id="156" name="Google Shape;156;p26"/>
          <p:cNvSpPr txBox="1"/>
          <p:nvPr/>
        </p:nvSpPr>
        <p:spPr>
          <a:xfrm>
            <a:off x="7206600" y="1699152"/>
            <a:ext cx="7092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5</a:t>
            </a:r>
            <a:endParaRPr sz="1200"/>
          </a:p>
        </p:txBody>
      </p:sp>
      <p:sp>
        <p:nvSpPr>
          <p:cNvPr id="157" name="Google Shape;157;p26"/>
          <p:cNvSpPr txBox="1"/>
          <p:nvPr/>
        </p:nvSpPr>
        <p:spPr>
          <a:xfrm>
            <a:off x="7206600" y="1905950"/>
            <a:ext cx="7092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158" name="Google Shape;158;p26"/>
          <p:cNvSpPr txBox="1"/>
          <p:nvPr/>
        </p:nvSpPr>
        <p:spPr>
          <a:xfrm>
            <a:off x="7206775" y="2107613"/>
            <a:ext cx="7092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159" name="Google Shape;159;p26"/>
          <p:cNvSpPr txBox="1"/>
          <p:nvPr/>
        </p:nvSpPr>
        <p:spPr>
          <a:xfrm>
            <a:off x="5215323" y="2107622"/>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Observar valoracions</a:t>
            </a:r>
            <a:endParaRPr sz="1200"/>
          </a:p>
        </p:txBody>
      </p:sp>
      <p:sp>
        <p:nvSpPr>
          <p:cNvPr id="160" name="Google Shape;160;p26"/>
          <p:cNvSpPr txBox="1"/>
          <p:nvPr/>
        </p:nvSpPr>
        <p:spPr>
          <a:xfrm>
            <a:off x="7206593" y="2512461"/>
            <a:ext cx="709200" cy="202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5</a:t>
            </a:r>
            <a:endParaRPr sz="1200"/>
          </a:p>
        </p:txBody>
      </p:sp>
      <p:sp>
        <p:nvSpPr>
          <p:cNvPr id="161" name="Google Shape;161;p26"/>
          <p:cNvSpPr txBox="1"/>
          <p:nvPr/>
        </p:nvSpPr>
        <p:spPr>
          <a:xfrm>
            <a:off x="5215323" y="2516556"/>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Comprobar dates lliures</a:t>
            </a:r>
            <a:endParaRPr sz="1200"/>
          </a:p>
        </p:txBody>
      </p:sp>
      <p:sp>
        <p:nvSpPr>
          <p:cNvPr id="162" name="Google Shape;162;p26"/>
          <p:cNvSpPr txBox="1"/>
          <p:nvPr/>
        </p:nvSpPr>
        <p:spPr>
          <a:xfrm>
            <a:off x="7206593" y="2725432"/>
            <a:ext cx="709200" cy="202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163" name="Google Shape;163;p26"/>
          <p:cNvSpPr txBox="1"/>
          <p:nvPr/>
        </p:nvSpPr>
        <p:spPr>
          <a:xfrm>
            <a:off x="5215323" y="2728468"/>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Demanar servei</a:t>
            </a:r>
            <a:endParaRPr sz="1200"/>
          </a:p>
        </p:txBody>
      </p:sp>
      <p:sp>
        <p:nvSpPr>
          <p:cNvPr id="164" name="Google Shape;164;p26"/>
          <p:cNvSpPr txBox="1"/>
          <p:nvPr/>
        </p:nvSpPr>
        <p:spPr>
          <a:xfrm>
            <a:off x="7206593" y="2938404"/>
            <a:ext cx="709200" cy="202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165" name="Google Shape;165;p26"/>
          <p:cNvSpPr txBox="1"/>
          <p:nvPr/>
        </p:nvSpPr>
        <p:spPr>
          <a:xfrm>
            <a:off x="5215323" y="2940380"/>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Seleccionar data</a:t>
            </a:r>
            <a:endParaRPr sz="1200"/>
          </a:p>
        </p:txBody>
      </p:sp>
      <p:sp>
        <p:nvSpPr>
          <p:cNvPr id="166" name="Google Shape;166;p26"/>
          <p:cNvSpPr txBox="1"/>
          <p:nvPr/>
        </p:nvSpPr>
        <p:spPr>
          <a:xfrm>
            <a:off x="7206593" y="3151375"/>
            <a:ext cx="709200" cy="202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2</a:t>
            </a:r>
            <a:endParaRPr sz="1200"/>
          </a:p>
        </p:txBody>
      </p:sp>
      <p:sp>
        <p:nvSpPr>
          <p:cNvPr id="167" name="Google Shape;167;p26"/>
          <p:cNvSpPr txBox="1"/>
          <p:nvPr/>
        </p:nvSpPr>
        <p:spPr>
          <a:xfrm>
            <a:off x="5215323" y="3152292"/>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Rebre confirmació</a:t>
            </a:r>
            <a:endParaRPr sz="1200"/>
          </a:p>
        </p:txBody>
      </p:sp>
      <p:sp>
        <p:nvSpPr>
          <p:cNvPr id="168" name="Google Shape;168;p26"/>
          <p:cNvSpPr txBox="1"/>
          <p:nvPr/>
        </p:nvSpPr>
        <p:spPr>
          <a:xfrm>
            <a:off x="7206593" y="3364337"/>
            <a:ext cx="709200" cy="191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169" name="Google Shape;169;p26"/>
          <p:cNvSpPr txBox="1"/>
          <p:nvPr/>
        </p:nvSpPr>
        <p:spPr>
          <a:xfrm>
            <a:off x="5215320" y="3364207"/>
            <a:ext cx="1991400" cy="191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Cancelar servei</a:t>
            </a:r>
            <a:endParaRPr sz="1200"/>
          </a:p>
        </p:txBody>
      </p:sp>
      <p:sp>
        <p:nvSpPr>
          <p:cNvPr id="170" name="Google Shape;170;p26"/>
          <p:cNvSpPr txBox="1"/>
          <p:nvPr/>
        </p:nvSpPr>
        <p:spPr>
          <a:xfrm>
            <a:off x="7206850" y="3558427"/>
            <a:ext cx="7092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2</a:t>
            </a:r>
            <a:endParaRPr sz="1200"/>
          </a:p>
        </p:txBody>
      </p:sp>
      <p:sp>
        <p:nvSpPr>
          <p:cNvPr id="171" name="Google Shape;171;p26"/>
          <p:cNvSpPr txBox="1"/>
          <p:nvPr/>
        </p:nvSpPr>
        <p:spPr>
          <a:xfrm>
            <a:off x="5215398" y="3556044"/>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Puntuar</a:t>
            </a:r>
            <a:endParaRPr sz="1200"/>
          </a:p>
        </p:txBody>
      </p:sp>
      <p:sp>
        <p:nvSpPr>
          <p:cNvPr id="172" name="Google Shape;172;p26"/>
          <p:cNvSpPr txBox="1"/>
          <p:nvPr/>
        </p:nvSpPr>
        <p:spPr>
          <a:xfrm>
            <a:off x="7206675" y="3762857"/>
            <a:ext cx="7092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2</a:t>
            </a:r>
            <a:endParaRPr sz="1200"/>
          </a:p>
        </p:txBody>
      </p:sp>
      <p:sp>
        <p:nvSpPr>
          <p:cNvPr id="173" name="Google Shape;173;p26"/>
          <p:cNvSpPr txBox="1"/>
          <p:nvPr/>
        </p:nvSpPr>
        <p:spPr>
          <a:xfrm>
            <a:off x="5215398" y="3757731"/>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Comentar</a:t>
            </a:r>
            <a:endParaRPr sz="1200"/>
          </a:p>
        </p:txBody>
      </p:sp>
      <p:sp>
        <p:nvSpPr>
          <p:cNvPr id="174" name="Google Shape;174;p26"/>
          <p:cNvSpPr txBox="1"/>
          <p:nvPr/>
        </p:nvSpPr>
        <p:spPr>
          <a:xfrm>
            <a:off x="7206675" y="3964544"/>
            <a:ext cx="709200" cy="24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3</a:t>
            </a:r>
            <a:endParaRPr sz="1200"/>
          </a:p>
        </p:txBody>
      </p:sp>
      <p:sp>
        <p:nvSpPr>
          <p:cNvPr id="175" name="Google Shape;175;p26"/>
          <p:cNvSpPr txBox="1"/>
          <p:nvPr/>
        </p:nvSpPr>
        <p:spPr>
          <a:xfrm>
            <a:off x="5215398" y="3964517"/>
            <a:ext cx="1991400" cy="24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Donar</a:t>
            </a:r>
            <a:endParaRPr sz="1200"/>
          </a:p>
        </p:txBody>
      </p:sp>
      <p:sp>
        <p:nvSpPr>
          <p:cNvPr id="176" name="Google Shape;176;p26"/>
          <p:cNvSpPr txBox="1"/>
          <p:nvPr/>
        </p:nvSpPr>
        <p:spPr>
          <a:xfrm>
            <a:off x="2957958" y="848250"/>
            <a:ext cx="2257500" cy="448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Iteracions</a:t>
            </a:r>
            <a:endParaRPr b="1"/>
          </a:p>
        </p:txBody>
      </p:sp>
      <p:sp>
        <p:nvSpPr>
          <p:cNvPr id="177" name="Google Shape;177;p26"/>
          <p:cNvSpPr txBox="1"/>
          <p:nvPr/>
        </p:nvSpPr>
        <p:spPr>
          <a:xfrm>
            <a:off x="2957825" y="1296825"/>
            <a:ext cx="2257500" cy="121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u="sng"/>
              <a:t>Sprint 1</a:t>
            </a:r>
            <a:endParaRPr u="sng"/>
          </a:p>
          <a:p>
            <a:pPr indent="0" lvl="0" marL="0" rtl="0" algn="l">
              <a:spcBef>
                <a:spcPts val="0"/>
              </a:spcBef>
              <a:spcAft>
                <a:spcPts val="0"/>
              </a:spcAft>
              <a:buNone/>
            </a:pPr>
            <a:r>
              <a:t/>
            </a:r>
            <a:endParaRPr u="sng"/>
          </a:p>
          <a:p>
            <a:pPr indent="0" lvl="0" marL="0" rtl="0" algn="l">
              <a:spcBef>
                <a:spcPts val="0"/>
              </a:spcBef>
              <a:spcAft>
                <a:spcPts val="0"/>
              </a:spcAft>
              <a:buNone/>
            </a:pPr>
            <a:r>
              <a:rPr lang="es" sz="1200"/>
              <a:t>Punts: 12</a:t>
            </a:r>
            <a:endParaRPr sz="1200"/>
          </a:p>
          <a:p>
            <a:pPr indent="0" lvl="0" marL="0" rtl="0" algn="l">
              <a:spcBef>
                <a:spcPts val="0"/>
              </a:spcBef>
              <a:spcAft>
                <a:spcPts val="0"/>
              </a:spcAft>
              <a:buNone/>
            </a:pPr>
            <a:r>
              <a:rPr lang="es" sz="1200"/>
              <a:t>Temps: 1 setmana</a:t>
            </a:r>
            <a:endParaRPr sz="1200"/>
          </a:p>
        </p:txBody>
      </p:sp>
      <p:sp>
        <p:nvSpPr>
          <p:cNvPr id="178" name="Google Shape;178;p26"/>
          <p:cNvSpPr txBox="1"/>
          <p:nvPr/>
        </p:nvSpPr>
        <p:spPr>
          <a:xfrm>
            <a:off x="2957950" y="3762850"/>
            <a:ext cx="2257500" cy="1114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dk1"/>
                </a:solidFill>
              </a:rPr>
              <a:t>Sprint 3</a:t>
            </a:r>
            <a:endParaRPr u="sng">
              <a:solidFill>
                <a:schemeClr val="dk1"/>
              </a:solidFill>
            </a:endParaRPr>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s" sz="1200"/>
              <a:t>Punts: 9</a:t>
            </a:r>
            <a:endParaRPr sz="1200"/>
          </a:p>
          <a:p>
            <a:pPr indent="0" lvl="0" marL="0" rtl="0" algn="l">
              <a:lnSpc>
                <a:spcPct val="115000"/>
              </a:lnSpc>
              <a:spcBef>
                <a:spcPts val="0"/>
              </a:spcBef>
              <a:spcAft>
                <a:spcPts val="0"/>
              </a:spcAft>
              <a:buNone/>
            </a:pPr>
            <a:r>
              <a:rPr lang="es" sz="1200"/>
              <a:t>Temps: 1 setmana</a:t>
            </a:r>
            <a:endParaRPr sz="1200"/>
          </a:p>
        </p:txBody>
      </p:sp>
      <p:sp>
        <p:nvSpPr>
          <p:cNvPr id="179" name="Google Shape;179;p26"/>
          <p:cNvSpPr txBox="1"/>
          <p:nvPr/>
        </p:nvSpPr>
        <p:spPr>
          <a:xfrm>
            <a:off x="272625" y="4882000"/>
            <a:ext cx="3979200" cy="1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t>El temps d’una setmana el considerem 5 dies de 8 hores cadascun</a:t>
            </a:r>
            <a:endParaRPr sz="700"/>
          </a:p>
        </p:txBody>
      </p:sp>
      <p:sp>
        <p:nvSpPr>
          <p:cNvPr id="180" name="Google Shape;180;p26"/>
          <p:cNvSpPr txBox="1"/>
          <p:nvPr/>
        </p:nvSpPr>
        <p:spPr>
          <a:xfrm>
            <a:off x="5215323" y="4211299"/>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Demanar alta</a:t>
            </a:r>
            <a:endParaRPr sz="1100"/>
          </a:p>
        </p:txBody>
      </p:sp>
      <p:sp>
        <p:nvSpPr>
          <p:cNvPr id="181" name="Google Shape;181;p26"/>
          <p:cNvSpPr txBox="1"/>
          <p:nvPr/>
        </p:nvSpPr>
        <p:spPr>
          <a:xfrm>
            <a:off x="5215323" y="4418097"/>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Rebre dades d’accés</a:t>
            </a:r>
            <a:endParaRPr sz="1200"/>
          </a:p>
        </p:txBody>
      </p:sp>
      <p:sp>
        <p:nvSpPr>
          <p:cNvPr id="182" name="Google Shape;182;p26"/>
          <p:cNvSpPr txBox="1"/>
          <p:nvPr/>
        </p:nvSpPr>
        <p:spPr>
          <a:xfrm>
            <a:off x="5215445" y="1296829"/>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Iniciar sessió</a:t>
            </a:r>
            <a:endParaRPr sz="1200"/>
          </a:p>
        </p:txBody>
      </p:sp>
      <p:sp>
        <p:nvSpPr>
          <p:cNvPr id="183" name="Google Shape;183;p26"/>
          <p:cNvSpPr txBox="1"/>
          <p:nvPr/>
        </p:nvSpPr>
        <p:spPr>
          <a:xfrm>
            <a:off x="5215320" y="4624880"/>
            <a:ext cx="1991400" cy="24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Modificar dades</a:t>
            </a:r>
            <a:endParaRPr sz="1200"/>
          </a:p>
        </p:txBody>
      </p:sp>
      <p:sp>
        <p:nvSpPr>
          <p:cNvPr id="184" name="Google Shape;184;p26"/>
          <p:cNvSpPr txBox="1"/>
          <p:nvPr/>
        </p:nvSpPr>
        <p:spPr>
          <a:xfrm>
            <a:off x="5215573" y="2309286"/>
            <a:ext cx="19914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Sortir del compte</a:t>
            </a:r>
            <a:endParaRPr sz="1200"/>
          </a:p>
        </p:txBody>
      </p:sp>
      <p:sp>
        <p:nvSpPr>
          <p:cNvPr id="185" name="Google Shape;185;p26"/>
          <p:cNvSpPr txBox="1"/>
          <p:nvPr/>
        </p:nvSpPr>
        <p:spPr>
          <a:xfrm>
            <a:off x="7206600" y="4211299"/>
            <a:ext cx="7092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1</a:t>
            </a:r>
            <a:endParaRPr/>
          </a:p>
        </p:txBody>
      </p:sp>
      <p:sp>
        <p:nvSpPr>
          <p:cNvPr id="186" name="Google Shape;186;p26"/>
          <p:cNvSpPr txBox="1"/>
          <p:nvPr/>
        </p:nvSpPr>
        <p:spPr>
          <a:xfrm>
            <a:off x="7206600" y="4418097"/>
            <a:ext cx="7092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2</a:t>
            </a:r>
            <a:endParaRPr sz="1200"/>
          </a:p>
        </p:txBody>
      </p:sp>
      <p:sp>
        <p:nvSpPr>
          <p:cNvPr id="187" name="Google Shape;187;p26"/>
          <p:cNvSpPr txBox="1"/>
          <p:nvPr/>
        </p:nvSpPr>
        <p:spPr>
          <a:xfrm>
            <a:off x="7206718" y="1296829"/>
            <a:ext cx="709200" cy="201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188" name="Google Shape;188;p26"/>
          <p:cNvSpPr txBox="1"/>
          <p:nvPr/>
        </p:nvSpPr>
        <p:spPr>
          <a:xfrm>
            <a:off x="7206594" y="4624880"/>
            <a:ext cx="709200" cy="246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189" name="Google Shape;189;p26"/>
          <p:cNvSpPr txBox="1"/>
          <p:nvPr/>
        </p:nvSpPr>
        <p:spPr>
          <a:xfrm>
            <a:off x="7206843" y="2309285"/>
            <a:ext cx="709200" cy="202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190" name="Google Shape;190;p26"/>
          <p:cNvSpPr txBox="1"/>
          <p:nvPr/>
        </p:nvSpPr>
        <p:spPr>
          <a:xfrm>
            <a:off x="2957950" y="2510875"/>
            <a:ext cx="2257500" cy="1251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dk1"/>
                </a:solidFill>
              </a:rPr>
              <a:t>Sprint 2</a:t>
            </a:r>
            <a:endParaRPr u="sng">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s" sz="1200"/>
              <a:t>Punts: 12</a:t>
            </a:r>
            <a:endParaRPr sz="1200"/>
          </a:p>
          <a:p>
            <a:pPr indent="0" lvl="0" marL="0" rtl="0" algn="l">
              <a:spcBef>
                <a:spcPts val="0"/>
              </a:spcBef>
              <a:spcAft>
                <a:spcPts val="0"/>
              </a:spcAft>
              <a:buNone/>
            </a:pPr>
            <a:r>
              <a:rPr lang="es" sz="1200"/>
              <a:t>Temps: 1 setmana</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311700" y="2164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Releases planning</a:t>
            </a:r>
            <a:endParaRPr/>
          </a:p>
        </p:txBody>
      </p:sp>
      <p:sp>
        <p:nvSpPr>
          <p:cNvPr id="196" name="Google Shape;196;p27"/>
          <p:cNvSpPr txBox="1"/>
          <p:nvPr/>
        </p:nvSpPr>
        <p:spPr>
          <a:xfrm>
            <a:off x="1233825" y="841239"/>
            <a:ext cx="1935300" cy="50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Release</a:t>
            </a:r>
            <a:endParaRPr b="1"/>
          </a:p>
        </p:txBody>
      </p:sp>
      <p:sp>
        <p:nvSpPr>
          <p:cNvPr id="197" name="Google Shape;197;p27"/>
          <p:cNvSpPr txBox="1"/>
          <p:nvPr/>
        </p:nvSpPr>
        <p:spPr>
          <a:xfrm>
            <a:off x="1233825" y="1347050"/>
            <a:ext cx="1935300" cy="3534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Release 2</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lang="es" sz="1200"/>
              <a:t>Total punts: 24</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Mida equip: 6</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Velocitat estimada: 12 punts/setmana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 sz="1200"/>
              <a:t>Número Sprints: 2</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s" sz="1200">
                <a:solidFill>
                  <a:schemeClr val="dk1"/>
                </a:solidFill>
              </a:rPr>
              <a:t>Temps estimat:</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2 setmanes</a:t>
            </a:r>
            <a:endParaRPr sz="1200"/>
          </a:p>
        </p:txBody>
      </p:sp>
      <p:sp>
        <p:nvSpPr>
          <p:cNvPr id="198" name="Google Shape;198;p27"/>
          <p:cNvSpPr txBox="1"/>
          <p:nvPr/>
        </p:nvSpPr>
        <p:spPr>
          <a:xfrm>
            <a:off x="5143915" y="838275"/>
            <a:ext cx="1974900" cy="50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Històries d’usuari</a:t>
            </a:r>
            <a:endParaRPr b="1"/>
          </a:p>
        </p:txBody>
      </p:sp>
      <p:sp>
        <p:nvSpPr>
          <p:cNvPr id="199" name="Google Shape;199;p27"/>
          <p:cNvSpPr txBox="1"/>
          <p:nvPr/>
        </p:nvSpPr>
        <p:spPr>
          <a:xfrm>
            <a:off x="7118875" y="838275"/>
            <a:ext cx="800100" cy="50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Punts</a:t>
            </a:r>
            <a:endParaRPr b="1"/>
          </a:p>
        </p:txBody>
      </p:sp>
      <p:sp>
        <p:nvSpPr>
          <p:cNvPr id="200" name="Google Shape;200;p27"/>
          <p:cNvSpPr txBox="1"/>
          <p:nvPr/>
        </p:nvSpPr>
        <p:spPr>
          <a:xfrm>
            <a:off x="7118875" y="1345928"/>
            <a:ext cx="8001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1</a:t>
            </a:r>
            <a:endParaRPr/>
          </a:p>
        </p:txBody>
      </p:sp>
      <p:sp>
        <p:nvSpPr>
          <p:cNvPr id="201" name="Google Shape;201;p27"/>
          <p:cNvSpPr txBox="1"/>
          <p:nvPr/>
        </p:nvSpPr>
        <p:spPr>
          <a:xfrm>
            <a:off x="7118875" y="1700384"/>
            <a:ext cx="8001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3</a:t>
            </a:r>
            <a:endParaRPr sz="1200"/>
          </a:p>
        </p:txBody>
      </p:sp>
      <p:sp>
        <p:nvSpPr>
          <p:cNvPr id="202" name="Google Shape;202;p27"/>
          <p:cNvSpPr txBox="1"/>
          <p:nvPr/>
        </p:nvSpPr>
        <p:spPr>
          <a:xfrm>
            <a:off x="7118875" y="3479010"/>
            <a:ext cx="8001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5</a:t>
            </a:r>
            <a:endParaRPr sz="1200"/>
          </a:p>
        </p:txBody>
      </p:sp>
      <p:sp>
        <p:nvSpPr>
          <p:cNvPr id="203" name="Google Shape;203;p27"/>
          <p:cNvSpPr txBox="1"/>
          <p:nvPr/>
        </p:nvSpPr>
        <p:spPr>
          <a:xfrm>
            <a:off x="7118875" y="3831265"/>
            <a:ext cx="8001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204" name="Google Shape;204;p27"/>
          <p:cNvSpPr txBox="1"/>
          <p:nvPr/>
        </p:nvSpPr>
        <p:spPr>
          <a:xfrm>
            <a:off x="7118875" y="2408195"/>
            <a:ext cx="8001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2</a:t>
            </a:r>
            <a:endParaRPr sz="1200"/>
          </a:p>
        </p:txBody>
      </p:sp>
      <p:sp>
        <p:nvSpPr>
          <p:cNvPr id="205" name="Google Shape;205;p27"/>
          <p:cNvSpPr txBox="1"/>
          <p:nvPr/>
        </p:nvSpPr>
        <p:spPr>
          <a:xfrm>
            <a:off x="7118876" y="2760486"/>
            <a:ext cx="800100" cy="360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3</a:t>
            </a:r>
            <a:endParaRPr sz="1200"/>
          </a:p>
        </p:txBody>
      </p:sp>
      <p:sp>
        <p:nvSpPr>
          <p:cNvPr id="206" name="Google Shape;206;p27"/>
          <p:cNvSpPr txBox="1"/>
          <p:nvPr/>
        </p:nvSpPr>
        <p:spPr>
          <a:xfrm>
            <a:off x="7118875" y="4183521"/>
            <a:ext cx="8001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3</a:t>
            </a:r>
            <a:endParaRPr sz="1200"/>
          </a:p>
        </p:txBody>
      </p:sp>
      <p:sp>
        <p:nvSpPr>
          <p:cNvPr id="207" name="Google Shape;207;p27"/>
          <p:cNvSpPr txBox="1"/>
          <p:nvPr/>
        </p:nvSpPr>
        <p:spPr>
          <a:xfrm>
            <a:off x="7118875" y="4537978"/>
            <a:ext cx="8001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3</a:t>
            </a:r>
            <a:endParaRPr sz="1200"/>
          </a:p>
        </p:txBody>
      </p:sp>
      <p:sp>
        <p:nvSpPr>
          <p:cNvPr id="208" name="Google Shape;208;p27"/>
          <p:cNvSpPr txBox="1"/>
          <p:nvPr/>
        </p:nvSpPr>
        <p:spPr>
          <a:xfrm>
            <a:off x="7118875" y="2057097"/>
            <a:ext cx="8001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2</a:t>
            </a:r>
            <a:endParaRPr sz="1200"/>
          </a:p>
        </p:txBody>
      </p:sp>
      <p:sp>
        <p:nvSpPr>
          <p:cNvPr id="209" name="Google Shape;209;p27"/>
          <p:cNvSpPr txBox="1"/>
          <p:nvPr/>
        </p:nvSpPr>
        <p:spPr>
          <a:xfrm>
            <a:off x="5143915" y="1344243"/>
            <a:ext cx="19749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Eliminar compte</a:t>
            </a:r>
            <a:endParaRPr sz="1200"/>
          </a:p>
        </p:txBody>
      </p:sp>
      <p:sp>
        <p:nvSpPr>
          <p:cNvPr id="210" name="Google Shape;210;p27"/>
          <p:cNvSpPr txBox="1"/>
          <p:nvPr/>
        </p:nvSpPr>
        <p:spPr>
          <a:xfrm>
            <a:off x="5143915" y="1700367"/>
            <a:ext cx="19749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Afegir preferències</a:t>
            </a:r>
            <a:endParaRPr sz="1200"/>
          </a:p>
        </p:txBody>
      </p:sp>
      <p:sp>
        <p:nvSpPr>
          <p:cNvPr id="211" name="Google Shape;211;p27"/>
          <p:cNvSpPr txBox="1"/>
          <p:nvPr/>
        </p:nvSpPr>
        <p:spPr>
          <a:xfrm>
            <a:off x="5143915" y="3832343"/>
            <a:ext cx="19749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Ocultar recomanats 2.0</a:t>
            </a:r>
            <a:endParaRPr sz="1200"/>
          </a:p>
        </p:txBody>
      </p:sp>
      <p:sp>
        <p:nvSpPr>
          <p:cNvPr id="212" name="Google Shape;212;p27"/>
          <p:cNvSpPr txBox="1"/>
          <p:nvPr/>
        </p:nvSpPr>
        <p:spPr>
          <a:xfrm>
            <a:off x="5143915" y="2408210"/>
            <a:ext cx="19749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Limitar filtre</a:t>
            </a:r>
            <a:endParaRPr sz="1200"/>
          </a:p>
        </p:txBody>
      </p:sp>
      <p:sp>
        <p:nvSpPr>
          <p:cNvPr id="213" name="Google Shape;213;p27"/>
          <p:cNvSpPr txBox="1"/>
          <p:nvPr/>
        </p:nvSpPr>
        <p:spPr>
          <a:xfrm>
            <a:off x="5143925" y="2759700"/>
            <a:ext cx="1974900" cy="360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Observar similars</a:t>
            </a:r>
            <a:endParaRPr sz="1200"/>
          </a:p>
        </p:txBody>
      </p:sp>
      <p:sp>
        <p:nvSpPr>
          <p:cNvPr id="214" name="Google Shape;214;p27"/>
          <p:cNvSpPr txBox="1"/>
          <p:nvPr/>
        </p:nvSpPr>
        <p:spPr>
          <a:xfrm>
            <a:off x="5143915" y="4182290"/>
            <a:ext cx="19749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Enviar consulta</a:t>
            </a:r>
            <a:endParaRPr sz="1200"/>
          </a:p>
        </p:txBody>
      </p:sp>
      <p:sp>
        <p:nvSpPr>
          <p:cNvPr id="215" name="Google Shape;215;p27"/>
          <p:cNvSpPr txBox="1"/>
          <p:nvPr/>
        </p:nvSpPr>
        <p:spPr>
          <a:xfrm>
            <a:off x="5143915" y="4537981"/>
            <a:ext cx="19749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Respondre notificació</a:t>
            </a:r>
            <a:endParaRPr sz="1200"/>
          </a:p>
        </p:txBody>
      </p:sp>
      <p:sp>
        <p:nvSpPr>
          <p:cNvPr id="216" name="Google Shape;216;p27"/>
          <p:cNvSpPr txBox="1"/>
          <p:nvPr/>
        </p:nvSpPr>
        <p:spPr>
          <a:xfrm>
            <a:off x="5143915" y="2046217"/>
            <a:ext cx="1974900" cy="361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Denunciar</a:t>
            </a:r>
            <a:endParaRPr sz="1200"/>
          </a:p>
        </p:txBody>
      </p:sp>
      <p:sp>
        <p:nvSpPr>
          <p:cNvPr id="217" name="Google Shape;217;p27"/>
          <p:cNvSpPr txBox="1"/>
          <p:nvPr/>
        </p:nvSpPr>
        <p:spPr>
          <a:xfrm>
            <a:off x="3168950" y="841251"/>
            <a:ext cx="1974900" cy="50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Iteracions</a:t>
            </a:r>
            <a:endParaRPr b="1"/>
          </a:p>
        </p:txBody>
      </p:sp>
      <p:sp>
        <p:nvSpPr>
          <p:cNvPr id="218" name="Google Shape;218;p27"/>
          <p:cNvSpPr txBox="1"/>
          <p:nvPr/>
        </p:nvSpPr>
        <p:spPr>
          <a:xfrm>
            <a:off x="3168975" y="1347050"/>
            <a:ext cx="1974900" cy="211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dk1"/>
                </a:solidFill>
              </a:rPr>
              <a:t>Sprint 1</a:t>
            </a:r>
            <a:endParaRPr u="sng">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s" sz="1200"/>
              <a:t>Punts: 12</a:t>
            </a:r>
            <a:endParaRPr sz="1200"/>
          </a:p>
          <a:p>
            <a:pPr indent="0" lvl="0" marL="0" rtl="0" algn="l">
              <a:spcBef>
                <a:spcPts val="0"/>
              </a:spcBef>
              <a:spcAft>
                <a:spcPts val="0"/>
              </a:spcAft>
              <a:buNone/>
            </a:pPr>
            <a:r>
              <a:rPr lang="es" sz="1200"/>
              <a:t>Temps: 1 setmana</a:t>
            </a:r>
            <a:endParaRPr sz="1200"/>
          </a:p>
        </p:txBody>
      </p:sp>
      <p:sp>
        <p:nvSpPr>
          <p:cNvPr id="219" name="Google Shape;219;p27"/>
          <p:cNvSpPr txBox="1"/>
          <p:nvPr/>
        </p:nvSpPr>
        <p:spPr>
          <a:xfrm>
            <a:off x="5143925" y="3463051"/>
            <a:ext cx="1974900" cy="361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Veure recomanats</a:t>
            </a:r>
            <a:endParaRPr sz="1200"/>
          </a:p>
        </p:txBody>
      </p:sp>
      <p:sp>
        <p:nvSpPr>
          <p:cNvPr id="220" name="Google Shape;220;p27"/>
          <p:cNvSpPr txBox="1"/>
          <p:nvPr/>
        </p:nvSpPr>
        <p:spPr>
          <a:xfrm>
            <a:off x="3168975" y="3466175"/>
            <a:ext cx="1974900" cy="141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u="sng">
                <a:solidFill>
                  <a:schemeClr val="dk1"/>
                </a:solidFill>
              </a:rPr>
              <a:t>Sprint 2</a:t>
            </a:r>
            <a:endParaRPr u="sng">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Punts: 12</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Temps: 1 setmana</a:t>
            </a:r>
            <a:endParaRPr sz="1200"/>
          </a:p>
        </p:txBody>
      </p:sp>
      <p:sp>
        <p:nvSpPr>
          <p:cNvPr id="221" name="Google Shape;221;p27"/>
          <p:cNvSpPr txBox="1"/>
          <p:nvPr/>
        </p:nvSpPr>
        <p:spPr>
          <a:xfrm>
            <a:off x="7118800" y="3119202"/>
            <a:ext cx="8001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1</a:t>
            </a:r>
            <a:endParaRPr sz="1200"/>
          </a:p>
        </p:txBody>
      </p:sp>
      <p:sp>
        <p:nvSpPr>
          <p:cNvPr id="222" name="Google Shape;222;p27"/>
          <p:cNvSpPr txBox="1"/>
          <p:nvPr/>
        </p:nvSpPr>
        <p:spPr>
          <a:xfrm>
            <a:off x="5143840" y="3120279"/>
            <a:ext cx="1974900" cy="345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t>Ocultar recomanats 1.0</a:t>
            </a:r>
            <a:endParaRPr sz="1200"/>
          </a:p>
        </p:txBody>
      </p:sp>
      <p:sp>
        <p:nvSpPr>
          <p:cNvPr id="223" name="Google Shape;223;p27"/>
          <p:cNvSpPr txBox="1"/>
          <p:nvPr/>
        </p:nvSpPr>
        <p:spPr>
          <a:xfrm>
            <a:off x="272625" y="4882000"/>
            <a:ext cx="3979200" cy="1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a:t>El temps d’una setmana el considerem 5 dies de 8 hores cadascun</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Equip</a:t>
            </a:r>
            <a:endParaRPr/>
          </a:p>
        </p:txBody>
      </p:sp>
      <p:pic>
        <p:nvPicPr>
          <p:cNvPr descr="hola .jpg" id="229" name="Google Shape;229;p28"/>
          <p:cNvPicPr preferRelativeResize="0"/>
          <p:nvPr/>
        </p:nvPicPr>
        <p:blipFill>
          <a:blip r:embed="rId3">
            <a:alphaModFix/>
          </a:blip>
          <a:stretch>
            <a:fillRect/>
          </a:stretch>
        </p:blipFill>
        <p:spPr>
          <a:xfrm flipH="1">
            <a:off x="2948276" y="452138"/>
            <a:ext cx="5836375" cy="4239226"/>
          </a:xfrm>
          <a:prstGeom prst="rect">
            <a:avLst/>
          </a:prstGeom>
          <a:noFill/>
          <a:ln>
            <a:noFill/>
          </a:ln>
        </p:spPr>
      </p:pic>
      <p:sp>
        <p:nvSpPr>
          <p:cNvPr id="230" name="Google Shape;230;p28"/>
          <p:cNvSpPr txBox="1"/>
          <p:nvPr/>
        </p:nvSpPr>
        <p:spPr>
          <a:xfrm>
            <a:off x="310875" y="1165775"/>
            <a:ext cx="2324400" cy="18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D’esquerra a dreta: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solidFill>
                  <a:schemeClr val="dk1"/>
                </a:solidFill>
              </a:rPr>
              <a:t>Manel Àlex</a:t>
            </a:r>
            <a:endParaRPr>
              <a:solidFill>
                <a:schemeClr val="dk1"/>
              </a:solidFill>
            </a:endParaRPr>
          </a:p>
          <a:p>
            <a:pPr indent="0" lvl="0" marL="0" rtl="0" algn="l">
              <a:spcBef>
                <a:spcPts val="0"/>
              </a:spcBef>
              <a:spcAft>
                <a:spcPts val="0"/>
              </a:spcAft>
              <a:buNone/>
            </a:pPr>
            <a:r>
              <a:rPr lang="es">
                <a:solidFill>
                  <a:schemeClr val="dk1"/>
                </a:solidFill>
              </a:rPr>
              <a:t>Dani</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Rafa</a:t>
            </a:r>
            <a:endParaRPr>
              <a:solidFill>
                <a:schemeClr val="dk1"/>
              </a:solidFill>
            </a:endParaRPr>
          </a:p>
          <a:p>
            <a:pPr indent="0" lvl="0" marL="0" rtl="0" algn="l">
              <a:spcBef>
                <a:spcPts val="0"/>
              </a:spcBef>
              <a:spcAft>
                <a:spcPts val="0"/>
              </a:spcAft>
              <a:buNone/>
            </a:pPr>
            <a:r>
              <a:rPr lang="es"/>
              <a:t>Ferran</a:t>
            </a:r>
            <a:endParaRPr/>
          </a:p>
          <a:p>
            <a:pPr indent="0" lvl="0" marL="0" rtl="0" algn="l">
              <a:spcBef>
                <a:spcPts val="0"/>
              </a:spcBef>
              <a:spcAft>
                <a:spcPts val="0"/>
              </a:spcAft>
              <a:buClr>
                <a:schemeClr val="dk1"/>
              </a:buClr>
              <a:buSzPts val="1100"/>
              <a:buFont typeface="Arial"/>
              <a:buNone/>
            </a:pPr>
            <a:r>
              <a:rPr lang="es">
                <a:solidFill>
                  <a:schemeClr val="dk1"/>
                </a:solidFill>
              </a:rPr>
              <a:t>Àlex</a:t>
            </a:r>
            <a:endParaRPr/>
          </a:p>
          <a:p>
            <a:pPr indent="0" lvl="0" marL="0" rtl="0" algn="l">
              <a:spcBef>
                <a:spcPts val="0"/>
              </a:spcBef>
              <a:spcAft>
                <a:spcPts val="0"/>
              </a:spcAft>
              <a:buClr>
                <a:schemeClr val="dk1"/>
              </a:buClr>
              <a:buSzPts val="1100"/>
              <a:buFont typeface="Arial"/>
              <a:buNone/>
            </a:pPr>
            <a:r>
              <a:rPr lang="es">
                <a:solidFill>
                  <a:schemeClr val="dk1"/>
                </a:solidFill>
              </a:rPr>
              <a:t>Jacobo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Red Smile</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solidFill>
                  <a:srgbClr val="666666"/>
                </a:solidFill>
              </a:rPr>
              <a:t>El nostre projecte es tracta d'una plataforma la qual permetrà establir relacions entre centres mèdics i grups de persones que ofereixen activitats de lleure (que són els nostres clients) de manera gratuïta, per tal que les persones ingressades puguin gaudir d'aquestes.</a:t>
            </a:r>
            <a:endParaRPr>
              <a:solidFill>
                <a:srgbClr val="666666"/>
              </a:solidFill>
            </a:endParaRPr>
          </a:p>
          <a:p>
            <a:pPr indent="0" lvl="0" marL="0" rtl="0" algn="just">
              <a:spcBef>
                <a:spcPts val="0"/>
              </a:spcBef>
              <a:spcAft>
                <a:spcPts val="0"/>
              </a:spcAft>
              <a:buClr>
                <a:schemeClr val="dk1"/>
              </a:buClr>
              <a:buSzPts val="1100"/>
              <a:buFont typeface="Arial"/>
              <a:buNone/>
            </a:pPr>
            <a:r>
              <a:t/>
            </a:r>
            <a:endParaRPr>
              <a:solidFill>
                <a:srgbClr val="666666"/>
              </a:solidFill>
            </a:endParaRPr>
          </a:p>
          <a:p>
            <a:pPr indent="0" lvl="0" marL="0" rtl="0" algn="just">
              <a:spcBef>
                <a:spcPts val="0"/>
              </a:spcBef>
              <a:spcAft>
                <a:spcPts val="0"/>
              </a:spcAft>
              <a:buClr>
                <a:schemeClr val="dk1"/>
              </a:buClr>
              <a:buSzPts val="1100"/>
              <a:buFont typeface="Arial"/>
              <a:buNone/>
            </a:pPr>
            <a:r>
              <a:rPr lang="es">
                <a:solidFill>
                  <a:srgbClr val="666666"/>
                </a:solidFill>
              </a:rPr>
              <a:t>Hem dividit les funcions del nostre projecte en 5 tasques principals:</a:t>
            </a:r>
            <a:endParaRPr>
              <a:solidFill>
                <a:srgbClr val="666666"/>
              </a:solidFill>
            </a:endParaRPr>
          </a:p>
          <a:p>
            <a:pPr indent="-342900" lvl="0" marL="457200" rtl="0" algn="just">
              <a:spcBef>
                <a:spcPts val="0"/>
              </a:spcBef>
              <a:spcAft>
                <a:spcPts val="0"/>
              </a:spcAft>
              <a:buClr>
                <a:srgbClr val="666666"/>
              </a:buClr>
              <a:buSzPts val="1800"/>
              <a:buChar char="●"/>
            </a:pPr>
            <a:r>
              <a:rPr lang="es">
                <a:solidFill>
                  <a:srgbClr val="666666"/>
                </a:solidFill>
              </a:rPr>
              <a:t>Gestió</a:t>
            </a:r>
            <a:endParaRPr>
              <a:solidFill>
                <a:srgbClr val="666666"/>
              </a:solidFill>
            </a:endParaRPr>
          </a:p>
          <a:p>
            <a:pPr indent="-342900" lvl="0" marL="457200" rtl="0" algn="just">
              <a:spcBef>
                <a:spcPts val="0"/>
              </a:spcBef>
              <a:spcAft>
                <a:spcPts val="0"/>
              </a:spcAft>
              <a:buClr>
                <a:srgbClr val="666666"/>
              </a:buClr>
              <a:buSzPts val="1800"/>
              <a:buChar char="●"/>
            </a:pPr>
            <a:r>
              <a:rPr lang="es">
                <a:solidFill>
                  <a:srgbClr val="666666"/>
                </a:solidFill>
              </a:rPr>
              <a:t>Cerca</a:t>
            </a:r>
            <a:endParaRPr>
              <a:solidFill>
                <a:srgbClr val="666666"/>
              </a:solidFill>
            </a:endParaRPr>
          </a:p>
          <a:p>
            <a:pPr indent="-342900" lvl="0" marL="457200" rtl="0" algn="just">
              <a:spcBef>
                <a:spcPts val="0"/>
              </a:spcBef>
              <a:spcAft>
                <a:spcPts val="0"/>
              </a:spcAft>
              <a:buClr>
                <a:srgbClr val="666666"/>
              </a:buClr>
              <a:buSzPts val="1800"/>
              <a:buChar char="●"/>
            </a:pPr>
            <a:r>
              <a:rPr lang="es">
                <a:solidFill>
                  <a:srgbClr val="666666"/>
                </a:solidFill>
              </a:rPr>
              <a:t>Contactar</a:t>
            </a:r>
            <a:endParaRPr>
              <a:solidFill>
                <a:srgbClr val="666666"/>
              </a:solidFill>
            </a:endParaRPr>
          </a:p>
          <a:p>
            <a:pPr indent="-342900" lvl="0" marL="457200" rtl="0" algn="just">
              <a:spcBef>
                <a:spcPts val="0"/>
              </a:spcBef>
              <a:spcAft>
                <a:spcPts val="0"/>
              </a:spcAft>
              <a:buClr>
                <a:srgbClr val="666666"/>
              </a:buClr>
              <a:buSzPts val="1800"/>
              <a:buChar char="●"/>
            </a:pPr>
            <a:r>
              <a:rPr lang="es">
                <a:solidFill>
                  <a:srgbClr val="666666"/>
                </a:solidFill>
              </a:rPr>
              <a:t>Reservar servei</a:t>
            </a:r>
            <a:endParaRPr>
              <a:solidFill>
                <a:srgbClr val="666666"/>
              </a:solidFill>
            </a:endParaRPr>
          </a:p>
          <a:p>
            <a:pPr indent="-342900" lvl="0" marL="457200" rtl="0" algn="just">
              <a:spcBef>
                <a:spcPts val="0"/>
              </a:spcBef>
              <a:spcAft>
                <a:spcPts val="0"/>
              </a:spcAft>
              <a:buClr>
                <a:srgbClr val="666666"/>
              </a:buClr>
              <a:buSzPts val="1800"/>
              <a:buChar char="●"/>
            </a:pPr>
            <a:r>
              <a:rPr lang="es">
                <a:solidFill>
                  <a:srgbClr val="666666"/>
                </a:solidFill>
              </a:rPr>
              <a:t>Gestionar servei finalitzat</a:t>
            </a:r>
            <a:endParaRPr>
              <a:solidFill>
                <a:srgbClr val="666666"/>
              </a:solidFill>
            </a:endParaRPr>
          </a:p>
          <a:p>
            <a:pPr indent="0" lvl="0" marL="0" rtl="0" algn="just">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Red Smile</a:t>
            </a:r>
            <a:endParaRPr/>
          </a:p>
        </p:txBody>
      </p:sp>
      <p:pic>
        <p:nvPicPr>
          <p:cNvPr descr="WhatsApp Image 2017-09-28 at 19.19.02.jpeg" id="69" name="Google Shape;69;p15"/>
          <p:cNvPicPr preferRelativeResize="0"/>
          <p:nvPr/>
        </p:nvPicPr>
        <p:blipFill>
          <a:blip r:embed="rId3">
            <a:alphaModFix/>
          </a:blip>
          <a:stretch>
            <a:fillRect/>
          </a:stretch>
        </p:blipFill>
        <p:spPr>
          <a:xfrm>
            <a:off x="5122475" y="1112225"/>
            <a:ext cx="2849226" cy="3798976"/>
          </a:xfrm>
          <a:prstGeom prst="rect">
            <a:avLst/>
          </a:prstGeom>
          <a:noFill/>
          <a:ln>
            <a:noFill/>
          </a:ln>
        </p:spPr>
      </p:pic>
      <p:pic>
        <p:nvPicPr>
          <p:cNvPr descr="WhatsApp Image 2017-09-28 at 19.18.48.jpeg" id="70" name="Google Shape;70;p15"/>
          <p:cNvPicPr preferRelativeResize="0"/>
          <p:nvPr/>
        </p:nvPicPr>
        <p:blipFill>
          <a:blip r:embed="rId4">
            <a:alphaModFix/>
          </a:blip>
          <a:stretch>
            <a:fillRect/>
          </a:stretch>
        </p:blipFill>
        <p:spPr>
          <a:xfrm>
            <a:off x="997500" y="1109025"/>
            <a:ext cx="2849226" cy="379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Red Smile</a:t>
            </a:r>
            <a:endParaRPr/>
          </a:p>
        </p:txBody>
      </p:sp>
      <p:pic>
        <p:nvPicPr>
          <p:cNvPr descr="IMG_20170928_184820-2.jpg" id="76" name="Google Shape;76;p16"/>
          <p:cNvPicPr preferRelativeResize="0"/>
          <p:nvPr/>
        </p:nvPicPr>
        <p:blipFill>
          <a:blip r:embed="rId3">
            <a:alphaModFix/>
          </a:blip>
          <a:stretch>
            <a:fillRect/>
          </a:stretch>
        </p:blipFill>
        <p:spPr>
          <a:xfrm>
            <a:off x="2513650" y="301000"/>
            <a:ext cx="6318648" cy="4541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Gestionar</a:t>
            </a:r>
            <a:endParaRPr/>
          </a:p>
        </p:txBody>
      </p:sp>
      <p:sp>
        <p:nvSpPr>
          <p:cNvPr id="82" name="Google Shape;82;p17"/>
          <p:cNvSpPr txBox="1"/>
          <p:nvPr>
            <p:ph idx="1" type="body"/>
          </p:nvPr>
        </p:nvSpPr>
        <p:spPr>
          <a:xfrm>
            <a:off x="311700" y="1177425"/>
            <a:ext cx="4790700" cy="339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solidFill>
                  <a:srgbClr val="666666"/>
                </a:solidFill>
              </a:rPr>
              <a:t>Aquí es tracten certes operacions de gestió del compte, així com donar-lo d'alta, iniciar sessió o modificar les dades d'aquests. A més, se'ns ofereix l'opció d'afegir preferències pròpies del centre mèdic, que dependran del tipus d'especialitat que es tracti en aquest, així com seleccionar aquestes preferències a raó d'anteriors cerques, tenint en compte els centres bloquejats o ja valorats.</a:t>
            </a:r>
            <a:endParaRPr>
              <a:solidFill>
                <a:srgbClr val="666666"/>
              </a:solidFill>
            </a:endParaRPr>
          </a:p>
          <a:p>
            <a:pPr indent="0" lvl="0" marL="0" rtl="0" algn="just">
              <a:spcBef>
                <a:spcPts val="0"/>
              </a:spcBef>
              <a:spcAft>
                <a:spcPts val="1600"/>
              </a:spcAft>
              <a:buNone/>
            </a:pPr>
            <a:r>
              <a:t/>
            </a:r>
            <a:endParaRPr/>
          </a:p>
        </p:txBody>
      </p:sp>
      <p:pic>
        <p:nvPicPr>
          <p:cNvPr descr="IMG_20170928_171303.jpg" id="83" name="Google Shape;83;p17"/>
          <p:cNvPicPr preferRelativeResize="0"/>
          <p:nvPr/>
        </p:nvPicPr>
        <p:blipFill rotWithShape="1">
          <a:blip r:embed="rId3">
            <a:alphaModFix/>
          </a:blip>
          <a:srcRect b="0" l="11426" r="0" t="0"/>
          <a:stretch/>
        </p:blipFill>
        <p:spPr>
          <a:xfrm>
            <a:off x="5676450" y="233175"/>
            <a:ext cx="3315149" cy="475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Cercar</a:t>
            </a:r>
            <a:endParaRPr/>
          </a:p>
        </p:txBody>
      </p:sp>
      <p:sp>
        <p:nvSpPr>
          <p:cNvPr id="89" name="Google Shape;89;p18"/>
          <p:cNvSpPr txBox="1"/>
          <p:nvPr>
            <p:ph idx="1" type="body"/>
          </p:nvPr>
        </p:nvSpPr>
        <p:spPr>
          <a:xfrm>
            <a:off x="3147900" y="1163050"/>
            <a:ext cx="5687100" cy="355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solidFill>
                  <a:srgbClr val="666666"/>
                </a:solidFill>
              </a:rPr>
              <a:t>On trobarem la funció principal de la nostra eina, amb funcions bàsiques com filtrat per text o per certs camps, o d'altres més complexes com limitar les dates, rangs d'edat...</a:t>
            </a:r>
            <a:endParaRPr>
              <a:solidFill>
                <a:srgbClr val="666666"/>
              </a:solidFill>
            </a:endParaRPr>
          </a:p>
          <a:p>
            <a:pPr indent="0" lvl="0" marL="0" rtl="0" algn="just">
              <a:spcBef>
                <a:spcPts val="0"/>
              </a:spcBef>
              <a:spcAft>
                <a:spcPts val="0"/>
              </a:spcAft>
              <a:buClr>
                <a:schemeClr val="dk1"/>
              </a:buClr>
              <a:buSzPts val="1100"/>
              <a:buFont typeface="Arial"/>
              <a:buNone/>
            </a:pPr>
            <a:r>
              <a:rPr lang="es">
                <a:solidFill>
                  <a:srgbClr val="666666"/>
                </a:solidFill>
              </a:rPr>
              <a:t>A part, podrem veure amb tot detall les característiques i opinions del servei i del grup d'entreteniment abans de contractar-lo, així com recomanacions d'altres centres similars que també poden ser d'interès.</a:t>
            </a:r>
            <a:endParaRPr/>
          </a:p>
        </p:txBody>
      </p:sp>
      <p:pic>
        <p:nvPicPr>
          <p:cNvPr descr="IMG_20170928_171323.png" id="90" name="Google Shape;90;p18"/>
          <p:cNvPicPr preferRelativeResize="0"/>
          <p:nvPr/>
        </p:nvPicPr>
        <p:blipFill>
          <a:blip r:embed="rId3">
            <a:alphaModFix/>
          </a:blip>
          <a:stretch>
            <a:fillRect/>
          </a:stretch>
        </p:blipFill>
        <p:spPr>
          <a:xfrm>
            <a:off x="311700" y="743450"/>
            <a:ext cx="3158177" cy="42109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Contactar</a:t>
            </a:r>
            <a:endParaRPr/>
          </a:p>
        </p:txBody>
      </p:sp>
      <p:sp>
        <p:nvSpPr>
          <p:cNvPr id="96" name="Google Shape;96;p19"/>
          <p:cNvSpPr txBox="1"/>
          <p:nvPr>
            <p:ph idx="1" type="body"/>
          </p:nvPr>
        </p:nvSpPr>
        <p:spPr>
          <a:xfrm>
            <a:off x="311700" y="1152650"/>
            <a:ext cx="5919900" cy="3416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solidFill>
                  <a:srgbClr val="666666"/>
                </a:solidFill>
              </a:rPr>
              <a:t>Hem afegit una funció extra, per tal d'afavorir la comunicació entre centres mèdics, de manera que puguin recomanar-se activitats que ja han gaudit, per tal de tenir una opinió més propera.</a:t>
            </a:r>
            <a:endParaRPr>
              <a:solidFill>
                <a:srgbClr val="666666"/>
              </a:solidFill>
            </a:endParaRPr>
          </a:p>
          <a:p>
            <a:pPr indent="0" lvl="0" marL="0" rtl="0" algn="just">
              <a:spcBef>
                <a:spcPts val="0"/>
              </a:spcBef>
              <a:spcAft>
                <a:spcPts val="1600"/>
              </a:spcAft>
              <a:buNone/>
            </a:pPr>
            <a:r>
              <a:t/>
            </a:r>
            <a:endParaRPr/>
          </a:p>
        </p:txBody>
      </p:sp>
      <p:pic>
        <p:nvPicPr>
          <p:cNvPr descr="IMG_20170928_1713403.png" id="97" name="Google Shape;97;p19"/>
          <p:cNvPicPr preferRelativeResize="0"/>
          <p:nvPr/>
        </p:nvPicPr>
        <p:blipFill rotWithShape="1">
          <a:blip r:embed="rId3">
            <a:alphaModFix/>
          </a:blip>
          <a:srcRect b="37745" l="2608" r="73917" t="4175"/>
          <a:stretch/>
        </p:blipFill>
        <p:spPr>
          <a:xfrm>
            <a:off x="6641325" y="297450"/>
            <a:ext cx="2230928" cy="4139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Reservar servei</a:t>
            </a:r>
            <a:endParaRPr/>
          </a:p>
        </p:txBody>
      </p:sp>
      <p:sp>
        <p:nvSpPr>
          <p:cNvPr id="103" name="Google Shape;103;p20"/>
          <p:cNvSpPr txBox="1"/>
          <p:nvPr>
            <p:ph idx="1" type="body"/>
          </p:nvPr>
        </p:nvSpPr>
        <p:spPr>
          <a:xfrm>
            <a:off x="3896750" y="1110063"/>
            <a:ext cx="4927800" cy="370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solidFill>
                  <a:srgbClr val="666666"/>
                </a:solidFill>
              </a:rPr>
              <a:t>Aquest serà el pas previ a poder gaudir dels serveis que s'ofereixen als centres mèdics, només caldrà seleccionar la data adequada, per tal de compatibilitzar horaris entre el centre mèdic i el grup d'animació i esperar la confirmació d'aquests últims per tal de garantir que tothom gaudeixi. Tot i això, també podria ser que les condicions de l'esdeveniment no fossin les més optimes, de manera que podríem cancel·lar-lo.</a:t>
            </a:r>
            <a:endParaRPr>
              <a:solidFill>
                <a:srgbClr val="666666"/>
              </a:solidFill>
            </a:endParaRPr>
          </a:p>
          <a:p>
            <a:pPr indent="0" lvl="0" marL="0" rtl="0" algn="just">
              <a:spcBef>
                <a:spcPts val="0"/>
              </a:spcBef>
              <a:spcAft>
                <a:spcPts val="1600"/>
              </a:spcAft>
              <a:buNone/>
            </a:pPr>
            <a:r>
              <a:t/>
            </a:r>
            <a:endParaRPr/>
          </a:p>
        </p:txBody>
      </p:sp>
      <p:pic>
        <p:nvPicPr>
          <p:cNvPr descr="IMG_20170928_171340.png" id="104" name="Google Shape;104;p20"/>
          <p:cNvPicPr preferRelativeResize="0"/>
          <p:nvPr/>
        </p:nvPicPr>
        <p:blipFill rotWithShape="1">
          <a:blip r:embed="rId3">
            <a:alphaModFix/>
          </a:blip>
          <a:srcRect b="18944" l="28467" r="24671" t="-423"/>
          <a:stretch/>
        </p:blipFill>
        <p:spPr>
          <a:xfrm>
            <a:off x="453800" y="943637"/>
            <a:ext cx="3095398" cy="40366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Gestionar servei finalitzat</a:t>
            </a:r>
            <a:endParaRPr/>
          </a:p>
        </p:txBody>
      </p:sp>
      <p:sp>
        <p:nvSpPr>
          <p:cNvPr id="110" name="Google Shape;110;p21"/>
          <p:cNvSpPr txBox="1"/>
          <p:nvPr>
            <p:ph idx="1" type="body"/>
          </p:nvPr>
        </p:nvSpPr>
        <p:spPr>
          <a:xfrm>
            <a:off x="311700" y="1152475"/>
            <a:ext cx="6409200" cy="371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a:solidFill>
                  <a:srgbClr val="666666"/>
                </a:solidFill>
              </a:rPr>
              <a:t>Un cop ja s'ha produït l'esdeveniment, els centres mèdics, amb les seves impressions i les dels pacients que han participat en l'activitat, podran valorar l'activitat i el centre que l'ha organitzat amb una puntuació i un comentari, de manera que altres usuaris puguin tenir referències abans de triar aquella mateixa activitat. Malauradament, no sempre sortiran totes com s'esperava, però hi ha l'opció de denunciar en cas d'haver-hi problemes.</a:t>
            </a:r>
            <a:endParaRPr>
              <a:solidFill>
                <a:srgbClr val="666666"/>
              </a:solidFill>
            </a:endParaRPr>
          </a:p>
          <a:p>
            <a:pPr indent="0" lvl="0" marL="0" rtl="0" algn="just">
              <a:spcBef>
                <a:spcPts val="0"/>
              </a:spcBef>
              <a:spcAft>
                <a:spcPts val="0"/>
              </a:spcAft>
              <a:buClr>
                <a:schemeClr val="dk1"/>
              </a:buClr>
              <a:buSzPts val="1100"/>
              <a:buFont typeface="Arial"/>
              <a:buNone/>
            </a:pPr>
            <a:r>
              <a:rPr lang="es">
                <a:solidFill>
                  <a:srgbClr val="666666"/>
                </a:solidFill>
              </a:rPr>
              <a:t>Aquests grups d'animació acceptaran rebre donacions per tal de poder mantenir i millorar els seus espectacles, i això es podrà realitzar de forma senzilla des de la nostra plataforma.</a:t>
            </a:r>
            <a:endParaRPr>
              <a:solidFill>
                <a:schemeClr val="dk1"/>
              </a:solidFill>
            </a:endParaRPr>
          </a:p>
          <a:p>
            <a:pPr indent="0" lvl="0" marL="0" rtl="0" algn="just">
              <a:spcBef>
                <a:spcPts val="0"/>
              </a:spcBef>
              <a:spcAft>
                <a:spcPts val="1600"/>
              </a:spcAft>
              <a:buNone/>
            </a:pPr>
            <a:r>
              <a:t/>
            </a:r>
            <a:endParaRPr/>
          </a:p>
        </p:txBody>
      </p:sp>
      <p:pic>
        <p:nvPicPr>
          <p:cNvPr descr="IMG_20170928_1713402.png" id="111" name="Google Shape;111;p21"/>
          <p:cNvPicPr preferRelativeResize="0"/>
          <p:nvPr/>
        </p:nvPicPr>
        <p:blipFill rotWithShape="1">
          <a:blip r:embed="rId3">
            <a:alphaModFix/>
          </a:blip>
          <a:srcRect b="-3140" l="73752" r="1180" t="3139"/>
          <a:stretch/>
        </p:blipFill>
        <p:spPr>
          <a:xfrm>
            <a:off x="7113225" y="301750"/>
            <a:ext cx="1618226" cy="48417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